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0" r:id="rId20"/>
    <p:sldId id="279" r:id="rId21"/>
    <p:sldId id="274" r:id="rId22"/>
    <p:sldId id="275" r:id="rId23"/>
    <p:sldId id="276" r:id="rId24"/>
    <p:sldId id="277" r:id="rId25"/>
    <p:sldId id="278" r:id="rId26"/>
    <p:sldId id="285" r:id="rId27"/>
    <p:sldId id="281" r:id="rId28"/>
    <p:sldId id="282" r:id="rId29"/>
    <p:sldId id="283" r:id="rId30"/>
    <p:sldId id="284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F6EC58D-AC43-4CFE-87CE-1F323D211A50}">
          <p14:sldIdLst>
            <p14:sldId id="256"/>
          </p14:sldIdLst>
        </p14:section>
        <p14:section name="varianti shell" id="{84AC8CA2-F7DC-4108-B134-70DB465DE7E5}">
          <p14:sldIdLst>
            <p14:sldId id="257"/>
          </p14:sldIdLst>
        </p14:section>
        <p14:section name="canali" id="{BFD9BA44-E1B2-4322-802A-1A514D9C04A4}">
          <p14:sldIdLst>
            <p14:sldId id="258"/>
            <p14:sldId id="259"/>
            <p14:sldId id="260"/>
          </p14:sldIdLst>
        </p14:section>
        <p14:section name="redirezione" id="{752BA30D-039D-42F5-A28E-25F895596B26}">
          <p14:sldIdLst>
            <p14:sldId id="261"/>
            <p14:sldId id="262"/>
          </p14:sldIdLst>
        </p14:section>
        <p14:section name="pipe" id="{5D5ABD5C-78B1-4F22-AF6B-C145B36594B4}">
          <p14:sldIdLst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</p14:sldIdLst>
        </p14:section>
        <p14:section name="variabili d'ambiente" id="{5DC25994-E737-43B5-BE3F-A308F5DD4969}">
          <p14:sldIdLst>
            <p14:sldId id="273"/>
          </p14:sldIdLst>
        </p14:section>
        <p14:section name="shell scripting" id="{0E25EABF-B2E7-44BB-B0D6-87275A0D807B}">
          <p14:sldIdLst>
            <p14:sldId id="280"/>
            <p14:sldId id="279"/>
          </p14:sldIdLst>
        </p14:section>
        <p14:section name="variabili &amp; shell scripting" id="{E31BDDC4-F59C-4B7A-9BAE-3245FFE1D3FA}">
          <p14:sldIdLst>
            <p14:sldId id="274"/>
            <p14:sldId id="275"/>
            <p14:sldId id="276"/>
            <p14:sldId id="277"/>
            <p14:sldId id="278"/>
            <p14:sldId id="285"/>
            <p14:sldId id="281"/>
            <p14:sldId id="282"/>
            <p14:sldId id="283"/>
            <p14:sldId id="284"/>
          </p14:sldIdLst>
        </p14:section>
        <p14:section name="processi in background" id="{803067E9-DD4C-4B15-9514-E80A3FBDAB1A}">
          <p14:sldIdLst>
            <p14:sldId id="286"/>
            <p14:sldId id="287"/>
          </p14:sldIdLst>
        </p14:section>
        <p14:section name="segnali UNIX" id="{78336181-6FF3-41CC-859D-F5E360C6D9ED}">
          <p14:sldIdLst>
            <p14:sldId id="288"/>
            <p14:sldId id="289"/>
            <p14:sldId id="290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ORGIA BARILE" initials="GB" lastIdx="3" clrIdx="0">
    <p:extLst>
      <p:ext uri="{19B8F6BF-5375-455C-9EA6-DF929625EA0E}">
        <p15:presenceInfo xmlns:p15="http://schemas.microsoft.com/office/powerpoint/2012/main" userId="GIORGIA BARIL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86" y="4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8T17:34:31.524" idx="1">
    <p:pos x="10" y="10"/>
    <p:text>Che cos'è la redirezione?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8T17:35:04.796" idx="2">
    <p:pos x="10" y="10"/>
    <p:text>Quale meccanismo di Unix consente di collegare più programmi?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8T17:41:53.284" idx="3">
    <p:pos x="10" y="10"/>
    <p:text>Cos'è lo shell scripting?</p:text>
    <p:extLst>
      <p:ext uri="{C676402C-5697-4E1C-873F-D02D1690AC5C}">
        <p15:threadingInfo xmlns:p15="http://schemas.microsoft.com/office/powerpoint/2012/main" timeZoneBias="-6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5A339-21E0-ECCD-5988-A63C6C03BA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20C773-95C3-4815-C64B-7180A2E14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94DBB-4344-2617-EA4C-A59FB4B9A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5CAD4-5626-46B1-96DA-9EBD046C219B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43C7E-98E5-C346-F548-2B86F8088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DBB9A-D5DF-8DF2-3E6C-35DBB8FC7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E56AB-E8C7-4763-9D72-AE670FBFDA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148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3BFE1-9BE8-2128-255F-CE11265BF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C8BEB9-F4D3-FEE0-00F8-580B857496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0AFDF-CDAA-7B8A-ACF3-961BB88C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5CAD4-5626-46B1-96DA-9EBD046C219B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6AD0F-387D-5691-2029-526EB2D79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CB2C9-5A4F-70FA-CC16-3AE63E93D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E56AB-E8C7-4763-9D72-AE670FBFDA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199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CBFCEE-D8E8-1389-2706-8789B2CF9B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02D93-7218-A4BA-95F8-7EB8100727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99A50-B05F-D12B-B922-7BF86C14F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5CAD4-5626-46B1-96DA-9EBD046C219B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00772-20FA-93F8-A5D5-136BCA443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F33E4-3069-79DC-C72F-71E3089D5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E56AB-E8C7-4763-9D72-AE670FBFDA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49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F73DC-858E-7593-B6CE-29CB7B96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AC632-5A52-785E-E678-DF4A2A015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9EB01-E593-3E86-9235-A27A963B1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5CAD4-5626-46B1-96DA-9EBD046C219B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6C87E-A78E-7BAE-148B-CDC2C834E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F1042-2616-0E97-F647-E824C63EE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E56AB-E8C7-4763-9D72-AE670FBFDA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01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1F06B-E5CD-12D7-8B27-71879690D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FECB8-0574-AB2B-1491-41E7064763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C6AD5-5087-2F82-B5EB-1427E7E99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5CAD4-5626-46B1-96DA-9EBD046C219B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6AE8F-0A27-584D-70F1-AE6319E24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9821A-6390-9EA4-BF1F-6A3BA0D03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E56AB-E8C7-4763-9D72-AE670FBFDA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888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A504E-2045-0A5A-2310-672CDE0E8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FDE6F-56EF-9945-BC5F-5A21A20234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66F626-F51D-3C58-10F5-2A8FAEAE1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AFDEE6-3C28-DD83-511C-3951B8762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5CAD4-5626-46B1-96DA-9EBD046C219B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2EED42-CA5C-B7E9-1897-83EB1A7E6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E574C5-618B-2BDA-E960-00CD412E9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E56AB-E8C7-4763-9D72-AE670FBFDA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485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E65E6-1008-668D-0A50-739D0DCFF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1247A-AFA9-9EBA-AFB4-92A1C946A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C78B6B-1D5F-91E1-188E-5051CBBA30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D3CF7F-A152-9A28-6F79-006E3F598C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E838A0-1BB3-CADC-8760-7E9A970D0E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70398B-1FAB-6681-096F-BE42AF054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5CAD4-5626-46B1-96DA-9EBD046C219B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2FD23A-9FE7-49E4-5538-D363887E3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557E28-DE83-DFDE-1735-8FF5E2EF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E56AB-E8C7-4763-9D72-AE670FBFDA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65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49B57-3431-4E7A-2330-DD5A91052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450D86-6E0C-E4BA-FA80-AD92B985C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5CAD4-5626-46B1-96DA-9EBD046C219B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3650A0-2CBE-C533-6A4C-D0CB12FD0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79B69F-C2B0-4FA8-6CC2-8EB3659F4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E56AB-E8C7-4763-9D72-AE670FBFDA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559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A0703B-21C4-347A-28F2-E0E4A8904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5CAD4-5626-46B1-96DA-9EBD046C219B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CFCEAD-9691-B1D5-B490-E801E9A20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BBD498-8E2E-F6E1-7AB5-8AE210770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E56AB-E8C7-4763-9D72-AE670FBFDA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62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A2A43-2D45-A2F2-4F4B-6A0607AD9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70350-FF13-9B20-EFE3-56FBF9AF2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E62F89-FE33-043F-DEB5-5B0DC137B7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6DBEAE-A49A-9FA5-ED74-9814B4FCC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5CAD4-5626-46B1-96DA-9EBD046C219B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558BA0-676A-A418-08CB-7D60D07C2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5FA8CA-85EF-2C53-C5C3-DDD9A16C6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E56AB-E8C7-4763-9D72-AE670FBFDA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15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87792-86F9-9183-2FAE-EC9051EA5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324F26-F556-2606-1845-9F46B4CC73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05BC25-DCB5-F8B6-0A62-237B6D27FB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C8DAB-6C38-F02D-0D0C-056AEB514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5CAD4-5626-46B1-96DA-9EBD046C219B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1D7577-7A77-8ED7-F275-69CC8B23C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5C049-DE0B-D673-3101-CB9F69EEC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E56AB-E8C7-4763-9D72-AE670FBFDA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672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5DD8D2-6D32-DC24-2C8C-C67BDF5AD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FAED27-8C23-0A99-043B-27E6B905C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1BA08-BCE0-B590-7A05-7E1238C694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5CAD4-5626-46B1-96DA-9EBD046C219B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4A0BE-6EB4-6721-50A0-677D4F603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A1515-2203-FFB2-0D4C-225C63ED1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E56AB-E8C7-4763-9D72-AE670FBFDA5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392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mp"/><Relationship Id="rId3" Type="http://schemas.openxmlformats.org/officeDocument/2006/relationships/image" Target="../media/image2.tmp"/><Relationship Id="rId7" Type="http://schemas.openxmlformats.org/officeDocument/2006/relationships/image" Target="../media/image6.tmp"/><Relationship Id="rId12" Type="http://schemas.openxmlformats.org/officeDocument/2006/relationships/image" Target="../media/image11.png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mp"/><Relationship Id="rId11" Type="http://schemas.openxmlformats.org/officeDocument/2006/relationships/image" Target="../media/image10.tmp"/><Relationship Id="rId5" Type="http://schemas.openxmlformats.org/officeDocument/2006/relationships/image" Target="../media/image4.tmp"/><Relationship Id="rId10" Type="http://schemas.openxmlformats.org/officeDocument/2006/relationships/image" Target="../media/image9.tmp"/><Relationship Id="rId4" Type="http://schemas.openxmlformats.org/officeDocument/2006/relationships/image" Target="../media/image3.tmp"/><Relationship Id="rId9" Type="http://schemas.openxmlformats.org/officeDocument/2006/relationships/image" Target="../media/image8.tm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7" Type="http://schemas.openxmlformats.org/officeDocument/2006/relationships/image" Target="../media/image38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tmp"/><Relationship Id="rId5" Type="http://schemas.openxmlformats.org/officeDocument/2006/relationships/image" Target="../media/image36.tmp"/><Relationship Id="rId4" Type="http://schemas.openxmlformats.org/officeDocument/2006/relationships/image" Target="../media/image35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mp"/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mp"/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tmp"/><Relationship Id="rId5" Type="http://schemas.openxmlformats.org/officeDocument/2006/relationships/image" Target="../media/image51.tmp"/><Relationship Id="rId4" Type="http://schemas.openxmlformats.org/officeDocument/2006/relationships/image" Target="../media/image50.tm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tm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mp"/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tm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tm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mp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mp"/><Relationship Id="rId2" Type="http://schemas.openxmlformats.org/officeDocument/2006/relationships/image" Target="../media/image61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tmp"/><Relationship Id="rId4" Type="http://schemas.openxmlformats.org/officeDocument/2006/relationships/image" Target="../media/image15.tm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mp"/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tmp"/><Relationship Id="rId5" Type="http://schemas.openxmlformats.org/officeDocument/2006/relationships/image" Target="../media/image66.tmp"/><Relationship Id="rId4" Type="http://schemas.openxmlformats.org/officeDocument/2006/relationships/image" Target="../media/image65.tm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68.tmp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mp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mp"/><Relationship Id="rId2" Type="http://schemas.openxmlformats.org/officeDocument/2006/relationships/image" Target="../media/image70.tmp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mp"/><Relationship Id="rId2" Type="http://schemas.openxmlformats.org/officeDocument/2006/relationships/image" Target="../media/image72.tmp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mp"/><Relationship Id="rId2" Type="http://schemas.openxmlformats.org/officeDocument/2006/relationships/image" Target="../media/image74.tmp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youtube.com/watch?v=Pf7rpde49NU" TargetMode="External"/><Relationship Id="rId4" Type="http://schemas.openxmlformats.org/officeDocument/2006/relationships/image" Target="../media/image76.tm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mp"/><Relationship Id="rId2" Type="http://schemas.openxmlformats.org/officeDocument/2006/relationships/image" Target="../media/image77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27131CC8-A3B9-CA64-F58B-FE06DC8B4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39" y="1534518"/>
            <a:ext cx="9426514" cy="3787290"/>
          </a:xfrm>
          <a:prstGeom prst="rect">
            <a:avLst/>
          </a:prstGeom>
        </p:spPr>
      </p:pic>
      <p:pic>
        <p:nvPicPr>
          <p:cNvPr id="4" name="Picture 3" descr="A close-up of a computer&#10;&#10;Description automatically generated">
            <a:extLst>
              <a:ext uri="{FF2B5EF4-FFF2-40B4-BE49-F238E27FC236}">
                <a16:creationId xmlns:a16="http://schemas.microsoft.com/office/drawing/2014/main" id="{19E6E61B-BB2F-AF93-E558-85A8CC302A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8" t="23240" r="8489" b="6523"/>
          <a:stretch/>
        </p:blipFill>
        <p:spPr>
          <a:xfrm>
            <a:off x="7635240" y="758952"/>
            <a:ext cx="1956816" cy="1139042"/>
          </a:xfrm>
          <a:prstGeom prst="rect">
            <a:avLst/>
          </a:prstGeom>
        </p:spPr>
      </p:pic>
      <p:pic>
        <p:nvPicPr>
          <p:cNvPr id="5" name="Picture 4" descr="A computer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1A7990D-BF1F-DD6F-E7D2-A34CEE0E4C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96" t="19529" r="3741" b="23268"/>
          <a:stretch/>
        </p:blipFill>
        <p:spPr>
          <a:xfrm>
            <a:off x="9244583" y="2267712"/>
            <a:ext cx="1527049" cy="1324939"/>
          </a:xfrm>
          <a:prstGeom prst="rect">
            <a:avLst/>
          </a:prstGeom>
        </p:spPr>
      </p:pic>
      <p:pic>
        <p:nvPicPr>
          <p:cNvPr id="6" name="Picture 5" descr="A diagram of a pipe&#10;&#10;Description automatically generated">
            <a:extLst>
              <a:ext uri="{FF2B5EF4-FFF2-40B4-BE49-F238E27FC236}">
                <a16:creationId xmlns:a16="http://schemas.microsoft.com/office/drawing/2014/main" id="{018D7947-17B9-3B3A-50B5-0A43043CD0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6" t="43199" r="2875" b="5823"/>
          <a:stretch/>
        </p:blipFill>
        <p:spPr>
          <a:xfrm>
            <a:off x="5788152" y="5111495"/>
            <a:ext cx="2728337" cy="859537"/>
          </a:xfrm>
          <a:prstGeom prst="rect">
            <a:avLst/>
          </a:pr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6AEB6EC-1F2B-C368-88DD-AF982B57EA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4" t="27587" r="62489" b="67479"/>
          <a:stretch/>
        </p:blipFill>
        <p:spPr>
          <a:xfrm>
            <a:off x="8302751" y="3977640"/>
            <a:ext cx="1974273" cy="22860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8124781-B604-5417-94BC-36598FECB20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2" t="66223" r="58151" b="29046"/>
          <a:stretch/>
        </p:blipFill>
        <p:spPr>
          <a:xfrm>
            <a:off x="6177275" y="4855464"/>
            <a:ext cx="1970029" cy="201168"/>
          </a:xfrm>
          <a:prstGeom prst="rect">
            <a:avLst/>
          </a:prstGeom>
        </p:spPr>
      </p:pic>
      <p:pic>
        <p:nvPicPr>
          <p:cNvPr id="11" name="Picture 10" descr="A blue and white sign with red text&#10;&#10;Description automatically generated">
            <a:extLst>
              <a:ext uri="{FF2B5EF4-FFF2-40B4-BE49-F238E27FC236}">
                <a16:creationId xmlns:a16="http://schemas.microsoft.com/office/drawing/2014/main" id="{2C1001E3-7165-CA47-BB2D-6730C07648F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86" t="31213" r="5916" b="9220"/>
          <a:stretch/>
        </p:blipFill>
        <p:spPr>
          <a:xfrm>
            <a:off x="2386584" y="4969169"/>
            <a:ext cx="1536192" cy="1669774"/>
          </a:xfrm>
          <a:prstGeom prst="rect">
            <a:avLst/>
          </a:prstGeom>
        </p:spPr>
      </p:pic>
      <p:pic>
        <p:nvPicPr>
          <p:cNvPr id="12" name="Picture 11" descr="A screen shot of a computer script&#10;&#10;Description automatically generated">
            <a:extLst>
              <a:ext uri="{FF2B5EF4-FFF2-40B4-BE49-F238E27FC236}">
                <a16:creationId xmlns:a16="http://schemas.microsoft.com/office/drawing/2014/main" id="{B8CE8BE7-497B-893C-CD83-EA0F9EE72D6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5" t="80707" r="30265" b="10117"/>
          <a:stretch/>
        </p:blipFill>
        <p:spPr>
          <a:xfrm>
            <a:off x="3090671" y="4059935"/>
            <a:ext cx="1965961" cy="226173"/>
          </a:xfrm>
          <a:prstGeom prst="rect">
            <a:avLst/>
          </a:prstGeom>
        </p:spPr>
      </p:pic>
      <p:pic>
        <p:nvPicPr>
          <p:cNvPr id="13" name="Picture 12" descr="A diagram of a server&#10;&#10;Description automatically generated">
            <a:extLst>
              <a:ext uri="{FF2B5EF4-FFF2-40B4-BE49-F238E27FC236}">
                <a16:creationId xmlns:a16="http://schemas.microsoft.com/office/drawing/2014/main" id="{1DFF1142-7012-3F5C-0754-506676974F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95928"/>
            <a:ext cx="1992520" cy="950323"/>
          </a:xfrm>
          <a:prstGeom prst="rect">
            <a:avLst/>
          </a:prstGeom>
        </p:spPr>
      </p:pic>
      <p:pic>
        <p:nvPicPr>
          <p:cNvPr id="14" name="Picture 13" descr="A screen shot of a computer&#10;&#10;Description automatically generated">
            <a:extLst>
              <a:ext uri="{FF2B5EF4-FFF2-40B4-BE49-F238E27FC236}">
                <a16:creationId xmlns:a16="http://schemas.microsoft.com/office/drawing/2014/main" id="{58977EC8-35FA-D263-1875-3812310C8E3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7" t="59852" r="52746" b="34237"/>
          <a:stretch/>
        </p:blipFill>
        <p:spPr>
          <a:xfrm>
            <a:off x="969264" y="2715767"/>
            <a:ext cx="1865376" cy="219457"/>
          </a:xfrm>
          <a:prstGeom prst="rect">
            <a:avLst/>
          </a:prstGeom>
        </p:spPr>
      </p:pic>
      <p:pic>
        <p:nvPicPr>
          <p:cNvPr id="16" name="Picture 15" descr="A video game with a group of people in a room&#10;&#10;Description automatically generated">
            <a:extLst>
              <a:ext uri="{FF2B5EF4-FFF2-40B4-BE49-F238E27FC236}">
                <a16:creationId xmlns:a16="http://schemas.microsoft.com/office/drawing/2014/main" id="{913DACD2-2A62-7C00-C672-21DA79432630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588" y="924969"/>
            <a:ext cx="1762756" cy="118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29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and blue chart with white text&#10;&#10;Description automatically generated">
            <a:extLst>
              <a:ext uri="{FF2B5EF4-FFF2-40B4-BE49-F238E27FC236}">
                <a16:creationId xmlns:a16="http://schemas.microsoft.com/office/drawing/2014/main" id="{0F1B50E6-E9A5-8115-D0B4-A201B9BEA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8" y="164592"/>
            <a:ext cx="5890770" cy="42828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B017F7-049A-C11C-7FA8-C53300FAEC1D}"/>
              </a:ext>
            </a:extLst>
          </p:cNvPr>
          <p:cNvSpPr txBox="1"/>
          <p:nvPr/>
        </p:nvSpPr>
        <p:spPr>
          <a:xfrm>
            <a:off x="0" y="0"/>
            <a:ext cx="834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Es.pro</a:t>
            </a:r>
            <a:r>
              <a:rPr lang="it-IT" dirty="0"/>
              <a:t>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CBB7C9-0EA1-32E0-331B-CF93ED7E99BD}"/>
              </a:ext>
            </a:extLst>
          </p:cNvPr>
          <p:cNvSpPr txBox="1"/>
          <p:nvPr/>
        </p:nvSpPr>
        <p:spPr>
          <a:xfrm>
            <a:off x="612648" y="557784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/>
              <a:t>goal:</a:t>
            </a:r>
            <a:endParaRPr lang="en-US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92C005-B320-F142-5DE8-D9C7B2FBB585}"/>
              </a:ext>
            </a:extLst>
          </p:cNvPr>
          <p:cNvSpPr txBox="1"/>
          <p:nvPr/>
        </p:nvSpPr>
        <p:spPr>
          <a:xfrm>
            <a:off x="591312" y="4166616"/>
            <a:ext cx="64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/>
              <a:t>step:</a:t>
            </a:r>
            <a:endParaRPr lang="en-US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1377D-6340-D3D5-65EE-896AD3E02B9D}"/>
              </a:ext>
            </a:extLst>
          </p:cNvPr>
          <p:cNvSpPr txBox="1"/>
          <p:nvPr/>
        </p:nvSpPr>
        <p:spPr>
          <a:xfrm>
            <a:off x="1801368" y="430682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(1)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437A9F-96F4-6061-78CF-78D97477F1DC}"/>
              </a:ext>
            </a:extLst>
          </p:cNvPr>
          <p:cNvSpPr txBox="1"/>
          <p:nvPr/>
        </p:nvSpPr>
        <p:spPr>
          <a:xfrm>
            <a:off x="3636264" y="433120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(2)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84CD3A-8373-493D-D5FD-AC1433B3BAD0}"/>
              </a:ext>
            </a:extLst>
          </p:cNvPr>
          <p:cNvSpPr txBox="1"/>
          <p:nvPr/>
        </p:nvSpPr>
        <p:spPr>
          <a:xfrm>
            <a:off x="5370576" y="380695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(3)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DE141A-002D-497A-FCBF-3221B5575C85}"/>
              </a:ext>
            </a:extLst>
          </p:cNvPr>
          <p:cNvSpPr txBox="1"/>
          <p:nvPr/>
        </p:nvSpPr>
        <p:spPr>
          <a:xfrm>
            <a:off x="6062472" y="53035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(4)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850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268D2E-8BAE-0E28-A2D3-1F433DE91066}"/>
              </a:ext>
            </a:extLst>
          </p:cNvPr>
          <p:cNvSpPr txBox="1"/>
          <p:nvPr/>
        </p:nvSpPr>
        <p:spPr>
          <a:xfrm>
            <a:off x="0" y="0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Es.1)</a:t>
            </a:r>
            <a:endParaRPr lang="en-US" dirty="0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4C80E42-7F12-7B7B-53DB-AF85D2D43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32" y="114171"/>
            <a:ext cx="6315870" cy="3232533"/>
          </a:xfrm>
          <a:prstGeom prst="rect">
            <a:avLst/>
          </a:prstGeom>
        </p:spPr>
      </p:pic>
      <p:pic>
        <p:nvPicPr>
          <p:cNvPr id="6" name="Picture 5" descr="A green rectangular object with black text&#10;&#10;Description automatically generated">
            <a:extLst>
              <a:ext uri="{FF2B5EF4-FFF2-40B4-BE49-F238E27FC236}">
                <a16:creationId xmlns:a16="http://schemas.microsoft.com/office/drawing/2014/main" id="{9C6CF1C1-0966-7265-3A55-0F444D45D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767" y="984426"/>
            <a:ext cx="4875614" cy="223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53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471EBF-6484-E5C0-4986-D0DF156DFCE7}"/>
              </a:ext>
            </a:extLst>
          </p:cNvPr>
          <p:cNvSpPr txBox="1"/>
          <p:nvPr/>
        </p:nvSpPr>
        <p:spPr>
          <a:xfrm>
            <a:off x="0" y="0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Es.2)</a:t>
            </a: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A41BC09-FDBA-712C-1F6F-47A51036B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46" y="117230"/>
            <a:ext cx="7221418" cy="335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53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8501B8-251A-DE95-4317-F4D4045E56C5}"/>
              </a:ext>
            </a:extLst>
          </p:cNvPr>
          <p:cNvSpPr txBox="1"/>
          <p:nvPr/>
        </p:nvSpPr>
        <p:spPr>
          <a:xfrm>
            <a:off x="0" y="0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Es.3)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9846AF8-CFB3-C4BE-DD3A-520BC49CA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17" y="140831"/>
            <a:ext cx="6904982" cy="378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690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49A8C-C596-895B-A3B3-B104B4BBCA4D}"/>
              </a:ext>
            </a:extLst>
          </p:cNvPr>
          <p:cNvSpPr txBox="1"/>
          <p:nvPr/>
        </p:nvSpPr>
        <p:spPr>
          <a:xfrm>
            <a:off x="0" y="0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Es.4)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FF9E6A6-5842-DD38-9AFE-A0D4E07A8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18" y="98922"/>
            <a:ext cx="6845079" cy="3759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B2AB1B-F3E5-E840-3F77-2C2C688657EA}"/>
              </a:ext>
            </a:extLst>
          </p:cNvPr>
          <p:cNvSpPr txBox="1"/>
          <p:nvPr/>
        </p:nvSpPr>
        <p:spPr>
          <a:xfrm>
            <a:off x="7649982" y="1820029"/>
            <a:ext cx="423721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/>
              <a:t>Nota: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Puoi usare la </a:t>
            </a:r>
            <a:r>
              <a:rPr lang="it-IT" dirty="0" err="1"/>
              <a:t>redirezione</a:t>
            </a:r>
            <a:r>
              <a:rPr lang="it-IT" dirty="0"/>
              <a:t> ma è sconsigliabile farla in mezzo, meglio solo alla fine se serve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Il programma precedente fa il produttore e il successivo il consumatore, su un buffer temporaneo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Questi 6 comandi sono tutti in parallelo: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la shell crea 6 figli.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Se si deve attendere, i comandi successivi si fermano coi semafori in automatico.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Il successivo può anche però iniziare a lavorare su un risultato parziale (minore consumo di memoria)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979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0CFC641-32A3-8428-29AD-85CBD6B41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074" y="0"/>
            <a:ext cx="5906012" cy="4061812"/>
          </a:xfrm>
          <a:prstGeom prst="rect">
            <a:avLst/>
          </a:prstGeom>
        </p:spPr>
      </p:pic>
      <p:pic>
        <p:nvPicPr>
          <p:cNvPr id="5" name="Picture 4" descr="A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58A4F239-9565-96A5-C760-41DC5D82C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42" y="4416516"/>
            <a:ext cx="7383999" cy="12344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2A79B9-4E96-77CB-BA22-3FF8F34B1F27}"/>
              </a:ext>
            </a:extLst>
          </p:cNvPr>
          <p:cNvSpPr txBox="1"/>
          <p:nvPr/>
        </p:nvSpPr>
        <p:spPr>
          <a:xfrm>
            <a:off x="0" y="73152"/>
            <a:ext cx="1344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Es.filtraggio</a:t>
            </a:r>
            <a:r>
              <a:rPr lang="it-IT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306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sheet with black text&#10;&#10;Description automatically generated">
            <a:extLst>
              <a:ext uri="{FF2B5EF4-FFF2-40B4-BE49-F238E27FC236}">
                <a16:creationId xmlns:a16="http://schemas.microsoft.com/office/drawing/2014/main" id="{E67902E1-A021-7023-4C63-06B7922E4E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59" y="804525"/>
            <a:ext cx="9746825" cy="338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12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13A9F5-57EC-8672-D8C1-695FDD7D0BD1}"/>
              </a:ext>
            </a:extLst>
          </p:cNvPr>
          <p:cNvSpPr txBox="1"/>
          <p:nvPr/>
        </p:nvSpPr>
        <p:spPr>
          <a:xfrm>
            <a:off x="4928616" y="182880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manuali</a:t>
            </a:r>
            <a:endParaRPr lang="en-US" sz="20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C2D6D86-2F27-19EC-FE33-D75C8AC00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685" y="1415709"/>
            <a:ext cx="3667771" cy="2678709"/>
          </a:xfrm>
          <a:prstGeom prst="rect">
            <a:avLst/>
          </a:prstGeom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955F43F-B405-D90C-6521-8238CFD15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7047"/>
            <a:ext cx="3712192" cy="2668715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630A9FC-5B97-EA95-DE98-37C4108BD4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16" y="3847271"/>
            <a:ext cx="3755396" cy="2611621"/>
          </a:xfrm>
          <a:prstGeom prst="rect">
            <a:avLst/>
          </a:prstGeom>
        </p:spPr>
      </p:pic>
      <p:pic>
        <p:nvPicPr>
          <p:cNvPr id="10" name="Picture 9" descr="A computer screen shot of a website&#10;&#10;Description automatically generated">
            <a:extLst>
              <a:ext uri="{FF2B5EF4-FFF2-40B4-BE49-F238E27FC236}">
                <a16:creationId xmlns:a16="http://schemas.microsoft.com/office/drawing/2014/main" id="{186C015A-7D60-5FED-DF5C-8AC0EB4BE6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363" y="3554693"/>
            <a:ext cx="3992389" cy="2690841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8841C47C-5042-04A5-87FD-6C0020A908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761" y="4254829"/>
            <a:ext cx="3761200" cy="2603171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94C5FF9D-989D-11A1-1860-1CA2CE8FE8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935" y="697801"/>
            <a:ext cx="4182881" cy="304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11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sign with red text&#10;&#10;Description automatically generated">
            <a:extLst>
              <a:ext uri="{FF2B5EF4-FFF2-40B4-BE49-F238E27FC236}">
                <a16:creationId xmlns:a16="http://schemas.microsoft.com/office/drawing/2014/main" id="{3EEAFD73-4E25-91ED-E714-6F89A63E8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549565" cy="3837689"/>
          </a:xfrm>
          <a:prstGeom prst="rect">
            <a:avLst/>
          </a:prstGeom>
        </p:spPr>
      </p:pic>
      <p:pic>
        <p:nvPicPr>
          <p:cNvPr id="5" name="Picture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366770C-3EB8-9FE3-4F24-134BC14E2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1" y="3735240"/>
            <a:ext cx="5327583" cy="23455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2413C1-916A-1C33-C9EF-BDEF1D7B62BF}"/>
              </a:ext>
            </a:extLst>
          </p:cNvPr>
          <p:cNvSpPr txBox="1"/>
          <p:nvPr/>
        </p:nvSpPr>
        <p:spPr>
          <a:xfrm>
            <a:off x="548641" y="5276088"/>
            <a:ext cx="15087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u="sng" dirty="0"/>
              <a:t>Nota:</a:t>
            </a:r>
          </a:p>
          <a:p>
            <a:r>
              <a:rPr lang="it-IT" sz="1400" dirty="0"/>
              <a:t>Normalmente ogni programma alloca queste variabili al suo lancio</a:t>
            </a:r>
            <a:endParaRPr lang="en-US" sz="1400" dirty="0"/>
          </a:p>
        </p:txBody>
      </p:sp>
      <p:pic>
        <p:nvPicPr>
          <p:cNvPr id="8" name="Picture 7" descr="A diagram of a process&#10;&#10;Description automatically generated with medium confidence">
            <a:extLst>
              <a:ext uri="{FF2B5EF4-FFF2-40B4-BE49-F238E27FC236}">
                <a16:creationId xmlns:a16="http://schemas.microsoft.com/office/drawing/2014/main" id="{F32AD6EE-5DA0-1523-7674-9CC838A4B6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03"/>
          <a:stretch/>
        </p:blipFill>
        <p:spPr>
          <a:xfrm>
            <a:off x="6569723" y="3674020"/>
            <a:ext cx="5070590" cy="28822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FEA0AF-4CAA-45CF-64A9-F71CB806D56B}"/>
              </a:ext>
            </a:extLst>
          </p:cNvPr>
          <p:cNvSpPr txBox="1"/>
          <p:nvPr/>
        </p:nvSpPr>
        <p:spPr>
          <a:xfrm>
            <a:off x="905256" y="3758184"/>
            <a:ext cx="2669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= mostra le variabili attuali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17401A-657B-9E8C-F321-3E9F1DF0CD3B}"/>
              </a:ext>
            </a:extLst>
          </p:cNvPr>
          <p:cNvSpPr txBox="1"/>
          <p:nvPr/>
        </p:nvSpPr>
        <p:spPr>
          <a:xfrm>
            <a:off x="7479792" y="3008376"/>
            <a:ext cx="393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Come impostare le variabili con la shell?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485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ipt&#10;&#10;Description automatically generated">
            <a:extLst>
              <a:ext uri="{FF2B5EF4-FFF2-40B4-BE49-F238E27FC236}">
                <a16:creationId xmlns:a16="http://schemas.microsoft.com/office/drawing/2014/main" id="{3B3EDAEA-9E98-2659-33F0-46D921A43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5694021" cy="3840480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A771019-0217-ADA4-0C3D-5B3821BA6A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048" y="2907792"/>
            <a:ext cx="5156695" cy="29345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7A30D7-5424-6ADE-DF88-83E1F819840C}"/>
              </a:ext>
            </a:extLst>
          </p:cNvPr>
          <p:cNvSpPr txBox="1"/>
          <p:nvPr/>
        </p:nvSpPr>
        <p:spPr>
          <a:xfrm>
            <a:off x="6784848" y="5934456"/>
            <a:ext cx="3222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/>
              <a:t>$ </a:t>
            </a:r>
            <a:r>
              <a:rPr lang="it-IT" sz="2400" dirty="0" err="1"/>
              <a:t>chmod</a:t>
            </a:r>
            <a:r>
              <a:rPr lang="it-IT" sz="2400" dirty="0"/>
              <a:t> +x </a:t>
            </a:r>
            <a:r>
              <a:rPr lang="it-IT" sz="2400" dirty="0" err="1"/>
              <a:t>mioscript.sh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B4C026-C7D4-EC3B-A72F-70B576648888}"/>
              </a:ext>
            </a:extLst>
          </p:cNvPr>
          <p:cNvSpPr txBox="1"/>
          <p:nvPr/>
        </p:nvSpPr>
        <p:spPr>
          <a:xfrm>
            <a:off x="6409944" y="4023360"/>
            <a:ext cx="37221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dirty="0"/>
              <a:t>1)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6A9C05-25F0-86E6-AC95-4AEC7DF2806C}"/>
              </a:ext>
            </a:extLst>
          </p:cNvPr>
          <p:cNvSpPr txBox="1"/>
          <p:nvPr/>
        </p:nvSpPr>
        <p:spPr>
          <a:xfrm>
            <a:off x="6434328" y="5995416"/>
            <a:ext cx="37221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dirty="0"/>
              <a:t>2)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672896-711B-F013-8EC0-765748AA3430}"/>
              </a:ext>
            </a:extLst>
          </p:cNvPr>
          <p:cNvSpPr txBox="1"/>
          <p:nvPr/>
        </p:nvSpPr>
        <p:spPr>
          <a:xfrm>
            <a:off x="6123432" y="2877312"/>
            <a:ext cx="67839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u="sng" dirty="0"/>
              <a:t>Goal: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984212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ox with black text&#10;&#10;Description automatically generated">
            <a:extLst>
              <a:ext uri="{FF2B5EF4-FFF2-40B4-BE49-F238E27FC236}">
                <a16:creationId xmlns:a16="http://schemas.microsoft.com/office/drawing/2014/main" id="{61EB41C0-A3E1-37C2-1A63-99C1D9463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2" y="0"/>
            <a:ext cx="6024242" cy="4176074"/>
          </a:xfrm>
          <a:prstGeom prst="rect">
            <a:avLst/>
          </a:prstGeom>
        </p:spPr>
      </p:pic>
      <p:pic>
        <p:nvPicPr>
          <p:cNvPr id="5" name="Picture 4" descr="A close-up of a computer&#10;&#10;Description automatically generated">
            <a:extLst>
              <a:ext uri="{FF2B5EF4-FFF2-40B4-BE49-F238E27FC236}">
                <a16:creationId xmlns:a16="http://schemas.microsoft.com/office/drawing/2014/main" id="{6029FB61-CFDE-8733-BF31-A713C422B1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333" y="2576445"/>
            <a:ext cx="5852667" cy="4061812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3B12796D-CA80-91D2-0375-CAAB46CF1AC7}"/>
              </a:ext>
            </a:extLst>
          </p:cNvPr>
          <p:cNvSpPr txBox="1"/>
          <p:nvPr/>
        </p:nvSpPr>
        <p:spPr>
          <a:xfrm>
            <a:off x="9125713" y="1362456"/>
            <a:ext cx="2752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/>
              <a:t>Memento:</a:t>
            </a:r>
          </a:p>
          <a:p>
            <a:r>
              <a:rPr lang="it-IT" dirty="0"/>
              <a:t>La shell serve per comunicare con il kernel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478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B42A463-D135-5022-D584-CF94CD49D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12" y="594360"/>
            <a:ext cx="6349922" cy="46725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80BDB2-FA60-B64B-4492-4B11F11291A4}"/>
              </a:ext>
            </a:extLst>
          </p:cNvPr>
          <p:cNvSpPr txBox="1"/>
          <p:nvPr/>
        </p:nvSpPr>
        <p:spPr>
          <a:xfrm>
            <a:off x="82296" y="118872"/>
            <a:ext cx="7510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Es): contare le linee della divina commedia con il comando «wc» = word </a:t>
            </a:r>
            <a:r>
              <a:rPr lang="it-IT" dirty="0" err="1"/>
              <a:t>count</a:t>
            </a:r>
            <a:endParaRPr lang="en-US" dirty="0"/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01EB975C-F4BC-C65B-B5D6-D5D8E7B3D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203" y="2854902"/>
            <a:ext cx="4888759" cy="1790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9A05F0-37A3-F4E5-25F6-E8CDA6CA484E}"/>
              </a:ext>
            </a:extLst>
          </p:cNvPr>
          <p:cNvSpPr txBox="1"/>
          <p:nvPr/>
        </p:nvSpPr>
        <p:spPr>
          <a:xfrm>
            <a:off x="8065008" y="1892808"/>
            <a:ext cx="3520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u="sng" dirty="0"/>
              <a:t>Nota:</a:t>
            </a:r>
            <a:r>
              <a:rPr lang="it-IT" sz="1600" dirty="0"/>
              <a:t> i comandi sono processi = figli (ma non tutti i comandi sono comandi esterni, ma </a:t>
            </a:r>
            <a:r>
              <a:rPr lang="it-IT" sz="1600" dirty="0" err="1"/>
              <a:t>built</a:t>
            </a:r>
            <a:r>
              <a:rPr lang="it-IT" sz="1600" dirty="0"/>
              <a:t>-in)</a:t>
            </a:r>
            <a:endParaRPr lang="en-US" sz="1600" u="sng" dirty="0"/>
          </a:p>
        </p:txBody>
      </p:sp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0CC2249-A249-2A59-C7B9-106371D148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651" y="4890877"/>
            <a:ext cx="4829617" cy="158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352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146CEA1-7CEA-5A8A-CC82-CE6DB2D9A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82" y="502741"/>
            <a:ext cx="6088908" cy="41151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762771-6E25-26ED-6BC2-EF87C0E113FF}"/>
              </a:ext>
            </a:extLst>
          </p:cNvPr>
          <p:cNvSpPr txBox="1"/>
          <p:nvPr/>
        </p:nvSpPr>
        <p:spPr>
          <a:xfrm>
            <a:off x="1115568" y="128016"/>
            <a:ext cx="39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Come posso usare le variabili nella shell?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0B3D21-5B1B-016A-097C-D7E6DAC67D63}"/>
              </a:ext>
            </a:extLst>
          </p:cNvPr>
          <p:cNvSpPr txBox="1"/>
          <p:nvPr/>
        </p:nvSpPr>
        <p:spPr>
          <a:xfrm>
            <a:off x="329184" y="4837176"/>
            <a:ext cx="3031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/>
              <a:t>Nota:</a:t>
            </a:r>
          </a:p>
          <a:p>
            <a:r>
              <a:rPr lang="it-IT" dirty="0"/>
              <a:t>Con «;» do 2 comandi in 1 riga</a:t>
            </a:r>
            <a:endParaRPr lang="en-US" dirty="0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3F250E5-E950-BEB7-CEB3-E96E2325B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054" y="3597275"/>
            <a:ext cx="5814564" cy="291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27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omputer scripting&#10;&#10;Description automatically generated">
            <a:extLst>
              <a:ext uri="{FF2B5EF4-FFF2-40B4-BE49-F238E27FC236}">
                <a16:creationId xmlns:a16="http://schemas.microsoft.com/office/drawing/2014/main" id="{40E0CAC8-27D3-33C2-1625-973E9F5EE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090" y="0"/>
            <a:ext cx="7832101" cy="57227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8DD1F1-FBF4-24B0-083F-DB1ED797FD66}"/>
              </a:ext>
            </a:extLst>
          </p:cNvPr>
          <p:cNvSpPr txBox="1"/>
          <p:nvPr/>
        </p:nvSpPr>
        <p:spPr>
          <a:xfrm>
            <a:off x="109728" y="109728"/>
            <a:ext cx="2451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Es): variabile VAR fissata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702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E891A0-FCF3-60AE-3CD9-5B0D704484A6}"/>
              </a:ext>
            </a:extLst>
          </p:cNvPr>
          <p:cNvSpPr txBox="1"/>
          <p:nvPr/>
        </p:nvSpPr>
        <p:spPr>
          <a:xfrm>
            <a:off x="109728" y="109728"/>
            <a:ext cx="2706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Es): variabile VAR dinamica</a:t>
            </a:r>
            <a:endParaRPr lang="en-US" dirty="0"/>
          </a:p>
        </p:txBody>
      </p:sp>
      <p:pic>
        <p:nvPicPr>
          <p:cNvPr id="4" name="Picture 3" descr="A yellow emoji with a hand on a white background&#10;&#10;Description automatically generated">
            <a:extLst>
              <a:ext uri="{FF2B5EF4-FFF2-40B4-BE49-F238E27FC236}">
                <a16:creationId xmlns:a16="http://schemas.microsoft.com/office/drawing/2014/main" id="{CCAFCCA0-9041-20C4-4EEA-4513AB0AF7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798" y="284860"/>
            <a:ext cx="5159187" cy="2941575"/>
          </a:xfrm>
          <a:prstGeom prst="rect">
            <a:avLst/>
          </a:prstGeom>
        </p:spPr>
      </p:pic>
      <p:pic>
        <p:nvPicPr>
          <p:cNvPr id="6" name="Picture 5" descr="A yellow emoji with a party hat and a blowing out a whistle&#10;&#10;Description automatically generated">
            <a:extLst>
              <a:ext uri="{FF2B5EF4-FFF2-40B4-BE49-F238E27FC236}">
                <a16:creationId xmlns:a16="http://schemas.microsoft.com/office/drawing/2014/main" id="{3BB7BC06-E2C4-4409-855D-1783288C3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996" y="3848745"/>
            <a:ext cx="5220152" cy="2690093"/>
          </a:xfrm>
          <a:prstGeom prst="rect">
            <a:avLst/>
          </a:prstGeom>
        </p:spPr>
      </p:pic>
      <p:pic>
        <p:nvPicPr>
          <p:cNvPr id="8" name="Picture 7" descr="A close up of text&#10;&#10;Description automatically generated">
            <a:extLst>
              <a:ext uri="{FF2B5EF4-FFF2-40B4-BE49-F238E27FC236}">
                <a16:creationId xmlns:a16="http://schemas.microsoft.com/office/drawing/2014/main" id="{D3B93374-7AFE-4D9E-E7CA-BCBDA6FA21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512" y="3936454"/>
            <a:ext cx="2289127" cy="1087335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pic>
        <p:nvPicPr>
          <p:cNvPr id="10" name="Picture 9" descr="A white paper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B375570A-A7D5-1209-16AF-500BAD047B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905" y="1873577"/>
            <a:ext cx="1770167" cy="1108181"/>
          </a:xfrm>
          <a:prstGeom prst="rect">
            <a:avLst/>
          </a:prstGeom>
        </p:spPr>
      </p:pic>
      <p:pic>
        <p:nvPicPr>
          <p:cNvPr id="11" name="Picture 10" descr="A white paper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57333EC1-2373-3396-6117-06DFC7DC5A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929" y="1413329"/>
            <a:ext cx="1928663" cy="1567615"/>
          </a:xfrm>
          <a:prstGeom prst="rect">
            <a:avLst/>
          </a:prstGeom>
        </p:spPr>
      </p:pic>
      <p:pic>
        <p:nvPicPr>
          <p:cNvPr id="13" name="Picture 12" descr="A yellow emoji with a finger on his chin&#10;&#10;Description automatically generated">
            <a:extLst>
              <a:ext uri="{FF2B5EF4-FFF2-40B4-BE49-F238E27FC236}">
                <a16:creationId xmlns:a16="http://schemas.microsoft.com/office/drawing/2014/main" id="{1BF09EF4-094E-7389-CD21-BF259FDC28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704" y="4958263"/>
            <a:ext cx="2065199" cy="162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8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A0D4C0-4E04-2AE3-1E6E-DBC41F9CB3C6}"/>
              </a:ext>
            </a:extLst>
          </p:cNvPr>
          <p:cNvSpPr txBox="1"/>
          <p:nvPr/>
        </p:nvSpPr>
        <p:spPr>
          <a:xfrm>
            <a:off x="109728" y="109728"/>
            <a:ext cx="2611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Es): variabile VAR speciale</a:t>
            </a:r>
            <a:endParaRPr lang="en-US" dirty="0"/>
          </a:p>
        </p:txBody>
      </p:sp>
      <p:pic>
        <p:nvPicPr>
          <p:cNvPr id="4" name="Picture 3" descr="A hand with a thumbs up&#10;&#10;Description automatically generated">
            <a:extLst>
              <a:ext uri="{FF2B5EF4-FFF2-40B4-BE49-F238E27FC236}">
                <a16:creationId xmlns:a16="http://schemas.microsoft.com/office/drawing/2014/main" id="{894B67B9-026D-7973-1CC3-5A764C232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646" y="729992"/>
            <a:ext cx="6083083" cy="3493966"/>
          </a:xfrm>
          <a:prstGeom prst="rect">
            <a:avLst/>
          </a:prstGeom>
        </p:spPr>
      </p:pic>
      <p:pic>
        <p:nvPicPr>
          <p:cNvPr id="6" name="Picture 5" descr="A close up of a text&#10;&#10;Description automatically generated">
            <a:extLst>
              <a:ext uri="{FF2B5EF4-FFF2-40B4-BE49-F238E27FC236}">
                <a16:creationId xmlns:a16="http://schemas.microsoft.com/office/drawing/2014/main" id="{FADA039F-82D6-57C0-8740-9C8192069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282" y="5029718"/>
            <a:ext cx="3759621" cy="801914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pic>
        <p:nvPicPr>
          <p:cNvPr id="7" name="Picture 6" descr="A white paper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1F582D7E-6428-7062-D6EA-7083A7D298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202" y="2896897"/>
            <a:ext cx="3177660" cy="104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580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DF7002-368A-8CBC-7920-EB931713C0BE}"/>
              </a:ext>
            </a:extLst>
          </p:cNvPr>
          <p:cNvSpPr txBox="1"/>
          <p:nvPr/>
        </p:nvSpPr>
        <p:spPr>
          <a:xfrm>
            <a:off x="109728" y="109728"/>
            <a:ext cx="239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Es): variabili «magiche»</a:t>
            </a:r>
            <a:endParaRPr lang="en-US" dirty="0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364065A-435C-ABFE-B461-6F103AF6D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234" y="795393"/>
            <a:ext cx="6632328" cy="3758319"/>
          </a:xfrm>
          <a:prstGeom prst="rect">
            <a:avLst/>
          </a:prstGeom>
        </p:spPr>
      </p:pic>
      <p:pic>
        <p:nvPicPr>
          <p:cNvPr id="6" name="Picture 5" descr="A white paper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13FB8F42-62CA-3202-C187-FD5C434FBA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074" y="3134641"/>
            <a:ext cx="3177660" cy="1040622"/>
          </a:xfrm>
          <a:prstGeom prst="rect">
            <a:avLst/>
          </a:prstGeom>
        </p:spPr>
      </p:pic>
      <p:pic>
        <p:nvPicPr>
          <p:cNvPr id="8" name="Picture 7" descr="A close up of a text&#10;&#10;Description automatically generated">
            <a:extLst>
              <a:ext uri="{FF2B5EF4-FFF2-40B4-BE49-F238E27FC236}">
                <a16:creationId xmlns:a16="http://schemas.microsoft.com/office/drawing/2014/main" id="{7A692EE9-1D20-2E56-3785-E1764B0B3B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348" y="5390366"/>
            <a:ext cx="2653568" cy="745258"/>
          </a:xfrm>
          <a:prstGeom prst="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24393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1154D6-8839-14E6-EF06-23F02DBA9724}"/>
              </a:ext>
            </a:extLst>
          </p:cNvPr>
          <p:cNvSpPr txBox="1"/>
          <p:nvPr/>
        </p:nvSpPr>
        <p:spPr>
          <a:xfrm>
            <a:off x="109728" y="109728"/>
            <a:ext cx="435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Es): output di un programma dentro variabili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9F3B3E6-300E-FB23-620A-C5A13C913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448" y="1124613"/>
            <a:ext cx="7158472" cy="2909948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177BBD8C-487F-4146-565F-1EA1AF127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425" y="4770856"/>
            <a:ext cx="2806757" cy="706399"/>
          </a:xfrm>
          <a:prstGeom prst="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</p:pic>
      <p:pic>
        <p:nvPicPr>
          <p:cNvPr id="7" name="Picture 6" descr="A white paper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07EFBE1D-08DE-34B6-F3E2-9F4ACEE621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586" y="2896897"/>
            <a:ext cx="3177660" cy="104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3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1154D6-8839-14E6-EF06-23F02DBA9724}"/>
              </a:ext>
            </a:extLst>
          </p:cNvPr>
          <p:cNvSpPr txBox="1"/>
          <p:nvPr/>
        </p:nvSpPr>
        <p:spPr>
          <a:xfrm>
            <a:off x="109728" y="109728"/>
            <a:ext cx="1410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Es): </a:t>
            </a:r>
            <a:r>
              <a:rPr lang="it-IT" dirty="0" err="1"/>
              <a:t>telegram</a:t>
            </a:r>
            <a:endParaRPr lang="en-US" dirty="0"/>
          </a:p>
        </p:txBody>
      </p:sp>
      <p:pic>
        <p:nvPicPr>
          <p:cNvPr id="4" name="Picture 3" descr="A screenshot of a chat&#10;&#10;Description automatically generated">
            <a:extLst>
              <a:ext uri="{FF2B5EF4-FFF2-40B4-BE49-F238E27FC236}">
                <a16:creationId xmlns:a16="http://schemas.microsoft.com/office/drawing/2014/main" id="{82254FC6-7A0C-BDF8-FA23-D0B6914EC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48" y="502921"/>
            <a:ext cx="5541887" cy="3794760"/>
          </a:xfrm>
          <a:prstGeom prst="rect">
            <a:avLst/>
          </a:prstGeom>
        </p:spPr>
      </p:pic>
      <p:pic>
        <p:nvPicPr>
          <p:cNvPr id="6" name="Picture 5" descr="A diagram of a server&#10;&#10;Description automatically generated">
            <a:extLst>
              <a:ext uri="{FF2B5EF4-FFF2-40B4-BE49-F238E27FC236}">
                <a16:creationId xmlns:a16="http://schemas.microsoft.com/office/drawing/2014/main" id="{78734C17-EFD6-AC91-C6C7-DB8C8FBC8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143" y="4060588"/>
            <a:ext cx="5288738" cy="25224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40E2A9-343F-04A7-E9DB-4FDDDFA256C3}"/>
              </a:ext>
            </a:extLst>
          </p:cNvPr>
          <p:cNvSpPr txBox="1"/>
          <p:nvPr/>
        </p:nvSpPr>
        <p:spPr>
          <a:xfrm>
            <a:off x="274320" y="1764792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/>
              <a:t>Goal:</a:t>
            </a:r>
            <a:endParaRPr lang="en-US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A97C37-9FD2-566B-AC75-54261E294C42}"/>
              </a:ext>
            </a:extLst>
          </p:cNvPr>
          <p:cNvSpPr txBox="1"/>
          <p:nvPr/>
        </p:nvSpPr>
        <p:spPr>
          <a:xfrm>
            <a:off x="6598920" y="4056888"/>
            <a:ext cx="64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/>
              <a:t>step: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3254892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66866E7-245C-7FD6-2F60-C6A048C4F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20" y="744350"/>
            <a:ext cx="7172204" cy="34070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12B95D-8695-D337-FC63-C27F4601E8D5}"/>
              </a:ext>
            </a:extLst>
          </p:cNvPr>
          <p:cNvSpPr txBox="1"/>
          <p:nvPr/>
        </p:nvSpPr>
        <p:spPr>
          <a:xfrm>
            <a:off x="512064" y="118872"/>
            <a:ext cx="3512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Come strutturare la richiesta HTTP?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0861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A95B738-2398-9503-89FA-6C184B634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53" y="871615"/>
            <a:ext cx="6492174" cy="2840849"/>
          </a:xfrm>
          <a:prstGeom prst="rect">
            <a:avLst/>
          </a:prstGeom>
        </p:spPr>
      </p:pic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EC7A3329-565D-EDE8-085A-263B0775C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368" y="4722912"/>
            <a:ext cx="4279392" cy="19064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55D5DD-6FB0-6165-C888-BA4B29D1BB09}"/>
              </a:ext>
            </a:extLst>
          </p:cNvPr>
          <p:cNvSpPr txBox="1"/>
          <p:nvPr/>
        </p:nvSpPr>
        <p:spPr>
          <a:xfrm>
            <a:off x="365760" y="192024"/>
            <a:ext cx="3016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Come scriveremo il comando?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F7F371-864F-74F7-4810-F89412B2E328}"/>
              </a:ext>
            </a:extLst>
          </p:cNvPr>
          <p:cNvSpPr txBox="1"/>
          <p:nvPr/>
        </p:nvSpPr>
        <p:spPr>
          <a:xfrm>
            <a:off x="9171432" y="4325112"/>
            <a:ext cx="117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/>
              <a:t>Memento: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670316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robot with text&#10;&#10;Description automatically generated with medium confidence">
            <a:extLst>
              <a:ext uri="{FF2B5EF4-FFF2-40B4-BE49-F238E27FC236}">
                <a16:creationId xmlns:a16="http://schemas.microsoft.com/office/drawing/2014/main" id="{6DF03147-C92E-0D96-D945-A3C15DCA5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83480" cy="37507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EBDBD8-F7CB-C0E9-C345-36365E885CDF}"/>
              </a:ext>
            </a:extLst>
          </p:cNvPr>
          <p:cNvSpPr txBox="1"/>
          <p:nvPr/>
        </p:nvSpPr>
        <p:spPr>
          <a:xfrm>
            <a:off x="201168" y="3758184"/>
            <a:ext cx="21122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u="sng" dirty="0"/>
              <a:t>nota: </a:t>
            </a:r>
          </a:p>
          <a:p>
            <a:r>
              <a:rPr lang="it-IT" sz="1400" dirty="0"/>
              <a:t>Es. di «Piccoli programmi»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make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 err="1"/>
              <a:t>ls</a:t>
            </a:r>
            <a:endParaRPr lang="it-IT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 err="1"/>
              <a:t>gcc</a:t>
            </a:r>
            <a:endParaRPr lang="it-IT" sz="1400" dirty="0"/>
          </a:p>
          <a:p>
            <a:endParaRPr lang="en-US" sz="1400" dirty="0"/>
          </a:p>
        </p:txBody>
      </p:sp>
      <p:pic>
        <p:nvPicPr>
          <p:cNvPr id="6" name="Picture 5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267D8201-D794-EC48-6308-490B3D7C9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964" y="649224"/>
            <a:ext cx="5072441" cy="3538143"/>
          </a:xfrm>
          <a:prstGeom prst="rect">
            <a:avLst/>
          </a:prstGeom>
        </p:spPr>
      </p:pic>
      <p:pic>
        <p:nvPicPr>
          <p:cNvPr id="8" name="Picture 7" descr="A black and white drawing of a gear&#10;&#10;Description automatically generated">
            <a:extLst>
              <a:ext uri="{FF2B5EF4-FFF2-40B4-BE49-F238E27FC236}">
                <a16:creationId xmlns:a16="http://schemas.microsoft.com/office/drawing/2014/main" id="{73A633A0-CCE7-BD4C-4D41-A5DFE96EFCD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583" y="3045684"/>
            <a:ext cx="551775" cy="456468"/>
          </a:xfrm>
          <a:prstGeom prst="rect">
            <a:avLst/>
          </a:prstGeom>
        </p:spPr>
      </p:pic>
      <p:pic>
        <p:nvPicPr>
          <p:cNvPr id="10" name="Picture 9" descr="A computer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02776A1-4630-4A6A-2C96-303606534F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24"/>
          <a:stretch/>
        </p:blipFill>
        <p:spPr>
          <a:xfrm>
            <a:off x="5011437" y="4156605"/>
            <a:ext cx="4644628" cy="27013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CC09B0-2508-2DA9-1CC8-CF3202EAB85C}"/>
              </a:ext>
            </a:extLst>
          </p:cNvPr>
          <p:cNvSpPr txBox="1"/>
          <p:nvPr/>
        </p:nvSpPr>
        <p:spPr>
          <a:xfrm>
            <a:off x="9866376" y="2849880"/>
            <a:ext cx="208483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u="sng" dirty="0"/>
              <a:t>nota: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Questi tre canali esistono sempre per ogni programma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Canali = descrittori di file = processi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Quando fai «file open», questo comando dà come ritorno un intero: proprio questo numero in tabella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«</a:t>
            </a:r>
            <a:r>
              <a:rPr lang="it-IT" sz="1400" dirty="0" err="1"/>
              <a:t>everything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a file»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Ogni processo apre una tabella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59662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phone&#10;&#10;Description automatically generated">
            <a:extLst>
              <a:ext uri="{FF2B5EF4-FFF2-40B4-BE49-F238E27FC236}">
                <a16:creationId xmlns:a16="http://schemas.microsoft.com/office/drawing/2014/main" id="{15EE5A5E-1271-58C8-66F9-F5660E648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616" y="322406"/>
            <a:ext cx="4638455" cy="9715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A21F02-62EB-B011-F8FF-F0E3F55084D8}"/>
              </a:ext>
            </a:extLst>
          </p:cNvPr>
          <p:cNvSpPr txBox="1"/>
          <p:nvPr/>
        </p:nvSpPr>
        <p:spPr>
          <a:xfrm>
            <a:off x="429768" y="731520"/>
            <a:ext cx="868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Chat ID</a:t>
            </a:r>
            <a:endParaRPr lang="en-US" dirty="0"/>
          </a:p>
        </p:txBody>
      </p:sp>
      <p:pic>
        <p:nvPicPr>
          <p:cNvPr id="5" name="Picture 4" descr="A screenshot of a chat&#10;&#10;Description automatically generated">
            <a:extLst>
              <a:ext uri="{FF2B5EF4-FFF2-40B4-BE49-F238E27FC236}">
                <a16:creationId xmlns:a16="http://schemas.microsoft.com/office/drawing/2014/main" id="{9254E351-B99E-C763-2474-033C3FB6FC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0"/>
          <a:stretch/>
        </p:blipFill>
        <p:spPr>
          <a:xfrm>
            <a:off x="1656388" y="740663"/>
            <a:ext cx="4634684" cy="10714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C256F0-7406-AF31-4A2C-6C4E5506216E}"/>
              </a:ext>
            </a:extLst>
          </p:cNvPr>
          <p:cNvSpPr txBox="1"/>
          <p:nvPr/>
        </p:nvSpPr>
        <p:spPr>
          <a:xfrm>
            <a:off x="132868" y="2397780"/>
            <a:ext cx="27749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Token (specifico e segreto per ogni bot, creato alla sua generazione, richiesto dal singolo programmatore)</a:t>
            </a:r>
            <a:endParaRPr lang="en-US" dirty="0"/>
          </a:p>
        </p:txBody>
      </p:sp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EBD4E91A-5E1E-CE1E-120E-6C284D573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075" y="2649396"/>
            <a:ext cx="3859688" cy="598778"/>
          </a:xfrm>
          <a:prstGeom prst="rect">
            <a:avLst/>
          </a:prstGeom>
        </p:spPr>
      </p:pic>
      <p:pic>
        <p:nvPicPr>
          <p:cNvPr id="10" name="Picture 9" descr="A black background with a white stripe&#10;&#10;Description automatically generated">
            <a:extLst>
              <a:ext uri="{FF2B5EF4-FFF2-40B4-BE49-F238E27FC236}">
                <a16:creationId xmlns:a16="http://schemas.microsoft.com/office/drawing/2014/main" id="{D8CB1A5A-D8C9-3185-5516-4D6FF36A77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119" y="5568696"/>
            <a:ext cx="5349387" cy="10637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0E1958-9238-5856-4A13-1E37C99068ED}"/>
              </a:ext>
            </a:extLst>
          </p:cNvPr>
          <p:cNvSpPr txBox="1"/>
          <p:nvPr/>
        </p:nvSpPr>
        <p:spPr>
          <a:xfrm>
            <a:off x="420624" y="592531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output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A94EEE-C78A-529E-21AE-E70AECE08221}"/>
              </a:ext>
            </a:extLst>
          </p:cNvPr>
          <p:cNvSpPr txBox="1"/>
          <p:nvPr/>
        </p:nvSpPr>
        <p:spPr>
          <a:xfrm>
            <a:off x="329185" y="3964204"/>
            <a:ext cx="1737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Copio il comando dalla slide</a:t>
            </a:r>
            <a:endParaRPr lang="en-US" dirty="0"/>
          </a:p>
        </p:txBody>
      </p:sp>
      <p:pic>
        <p:nvPicPr>
          <p:cNvPr id="16" name="Picture 15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6D9F59EB-6FA9-2BD4-020A-44852B886C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558" y="3842176"/>
            <a:ext cx="5104162" cy="13143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8451B30-5760-60E6-5FEC-AAE017B6CB39}"/>
              </a:ext>
            </a:extLst>
          </p:cNvPr>
          <p:cNvSpPr txBox="1"/>
          <p:nvPr/>
        </p:nvSpPr>
        <p:spPr>
          <a:xfrm>
            <a:off x="8144878" y="1115008"/>
            <a:ext cx="3695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/>
              <a:t>Nota: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«Clear» non elimina le var, per farlo, usa «</a:t>
            </a:r>
            <a:r>
              <a:rPr lang="it-IT" dirty="0" err="1"/>
              <a:t>unset</a:t>
            </a:r>
            <a:r>
              <a:rPr lang="it-IT" dirty="0"/>
              <a:t>» oppure chiudi la shell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741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D27CAC9-C161-0880-E04C-DA52F8EB9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54" y="289383"/>
            <a:ext cx="5436303" cy="3679114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26B3F38F-A1C9-86F1-129E-82A572418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829" y="283465"/>
            <a:ext cx="5373123" cy="371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635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BD9683C-042A-6AC1-9D17-A6FD1E2B7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834" y="262695"/>
            <a:ext cx="7216406" cy="52914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B1AF60-9C51-61E1-1E5C-414074A426E6}"/>
              </a:ext>
            </a:extLst>
          </p:cNvPr>
          <p:cNvSpPr txBox="1"/>
          <p:nvPr/>
        </p:nvSpPr>
        <p:spPr>
          <a:xfrm>
            <a:off x="365760" y="237744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8242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process&#10;&#10;Description automatically generated">
            <a:extLst>
              <a:ext uri="{FF2B5EF4-FFF2-40B4-BE49-F238E27FC236}">
                <a16:creationId xmlns:a16="http://schemas.microsoft.com/office/drawing/2014/main" id="{496C2DDE-A0AF-AE0E-8054-E31631AD5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37" y="0"/>
            <a:ext cx="5844039" cy="4051570"/>
          </a:xfrm>
          <a:prstGeom prst="rect">
            <a:avLst/>
          </a:prstGeom>
        </p:spPr>
      </p:pic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C29A310F-B0CB-D94A-6E59-9CC43A0FA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885" y="2995283"/>
            <a:ext cx="5608806" cy="320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583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rectangle with black text&#10;&#10;Description automatically generated">
            <a:extLst>
              <a:ext uri="{FF2B5EF4-FFF2-40B4-BE49-F238E27FC236}">
                <a16:creationId xmlns:a16="http://schemas.microsoft.com/office/drawing/2014/main" id="{45C38A43-CA0C-D4FB-1C47-AA3D42D04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804" y="443410"/>
            <a:ext cx="6472902" cy="193403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EC3F7F7-C76F-EF47-E1CC-436CA8D6A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43" y="2942722"/>
            <a:ext cx="6656620" cy="3275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0083BB-2347-9588-6D6F-6F9ED695B503}"/>
              </a:ext>
            </a:extLst>
          </p:cNvPr>
          <p:cNvSpPr txBox="1"/>
          <p:nvPr/>
        </p:nvSpPr>
        <p:spPr>
          <a:xfrm>
            <a:off x="612648" y="969264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Es)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F34AD0-1FF1-4863-9DD5-FE60FA6628A7}"/>
              </a:ext>
            </a:extLst>
          </p:cNvPr>
          <p:cNvSpPr txBox="1"/>
          <p:nvPr/>
        </p:nvSpPr>
        <p:spPr>
          <a:xfrm>
            <a:off x="566928" y="318211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805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58C55A5F-E822-BC96-CDE5-333CB31B9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26" y="64008"/>
            <a:ext cx="6088908" cy="4198984"/>
          </a:xfrm>
          <a:prstGeom prst="rect">
            <a:avLst/>
          </a:prstGeom>
        </p:spPr>
      </p:pic>
      <p:pic>
        <p:nvPicPr>
          <p:cNvPr id="4" name="Picture 3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2E4211AF-DDE8-4211-ADBC-DBE55AFDAF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126" y="3574409"/>
            <a:ext cx="5928874" cy="30558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EA1E27-4927-E030-BF01-91ACB629106E}"/>
              </a:ext>
            </a:extLst>
          </p:cNvPr>
          <p:cNvSpPr txBox="1"/>
          <p:nvPr/>
        </p:nvSpPr>
        <p:spPr>
          <a:xfrm>
            <a:off x="64008" y="283464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Es)</a:t>
            </a:r>
            <a:endParaRPr lang="en-US" dirty="0"/>
          </a:p>
        </p:txBody>
      </p:sp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000F5DA4-23D8-7AA0-A89C-CDDE312BD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611" y="521208"/>
            <a:ext cx="2768397" cy="23957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897CA0-313F-B526-42E9-775A43F3CA2E}"/>
              </a:ext>
            </a:extLst>
          </p:cNvPr>
          <p:cNvSpPr txBox="1"/>
          <p:nvPr/>
        </p:nvSpPr>
        <p:spPr>
          <a:xfrm>
            <a:off x="8887968" y="137160"/>
            <a:ext cx="3052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/>
              <a:t>Nota:</a:t>
            </a:r>
            <a:r>
              <a:rPr lang="it-IT" dirty="0"/>
              <a:t> </a:t>
            </a:r>
            <a:r>
              <a:rPr lang="it-IT" dirty="0" err="1"/>
              <a:t>killing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game</a:t>
            </a:r>
            <a:endParaRPr lang="en-US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B6D7C4-55DE-3D94-6166-0633B4065F33}"/>
              </a:ext>
            </a:extLst>
          </p:cNvPr>
          <p:cNvSpPr txBox="1"/>
          <p:nvPr/>
        </p:nvSpPr>
        <p:spPr>
          <a:xfrm>
            <a:off x="9146286" y="2823710"/>
            <a:ext cx="7292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>
                <a:hlinkClick r:id="rId5"/>
              </a:rPr>
              <a:t>tutorial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55449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67C1D161-041E-9991-0657-B5461877F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03" y="146909"/>
            <a:ext cx="4723865" cy="3266137"/>
          </a:xfrm>
          <a:prstGeom prst="rect">
            <a:avLst/>
          </a:prstGeom>
        </p:spPr>
      </p:pic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0F5F3F6-378C-FBEB-CF9E-4F9E560B7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45" y="1505559"/>
            <a:ext cx="4823878" cy="3535986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0CED8E4-1327-365E-108A-40C49B65D6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93" y="3526422"/>
            <a:ext cx="5011927" cy="31578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CA1F22-7E1E-116B-5FBB-A3B7D16DD348}"/>
              </a:ext>
            </a:extLst>
          </p:cNvPr>
          <p:cNvSpPr txBox="1"/>
          <p:nvPr/>
        </p:nvSpPr>
        <p:spPr>
          <a:xfrm>
            <a:off x="6309360" y="164592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954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8F69BA03-89DD-163B-1D47-0ED405138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003" y="100584"/>
            <a:ext cx="5400549" cy="3915573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DA26CC8-09B8-3DAB-FD43-FD495FDED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320" y="3903481"/>
            <a:ext cx="5904976" cy="22931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0805ED-B73E-0094-D308-FA254AD0A6B3}"/>
              </a:ext>
            </a:extLst>
          </p:cNvPr>
          <p:cNvSpPr txBox="1"/>
          <p:nvPr/>
        </p:nvSpPr>
        <p:spPr>
          <a:xfrm>
            <a:off x="146305" y="265176"/>
            <a:ext cx="3950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es) lancio il programma «</a:t>
            </a:r>
            <a:r>
              <a:rPr lang="it-IT" dirty="0" err="1"/>
              <a:t>stdio.c</a:t>
            </a:r>
            <a:r>
              <a:rPr lang="it-IT" dirty="0"/>
              <a:t>» con il comando «</a:t>
            </a:r>
            <a:r>
              <a:rPr lang="it-IT" dirty="0" err="1"/>
              <a:t>strace</a:t>
            </a:r>
            <a:r>
              <a:rPr lang="it-IT" dirty="0"/>
              <a:t>» per stampare tutte le </a:t>
            </a:r>
            <a:r>
              <a:rPr lang="it-IT" dirty="0" err="1"/>
              <a:t>syscall</a:t>
            </a:r>
            <a:r>
              <a:rPr lang="it-IT" dirty="0"/>
              <a:t> che ha fatto per l’esecuzione del programma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A86936-3753-725B-C3AB-ABACF042428D}"/>
              </a:ext>
            </a:extLst>
          </p:cNvPr>
          <p:cNvSpPr txBox="1"/>
          <p:nvPr/>
        </p:nvSpPr>
        <p:spPr>
          <a:xfrm>
            <a:off x="265177" y="3182112"/>
            <a:ext cx="274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/>
              <a:t>Nota: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1024 = numero di caratteri massimo leggibile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Abbiamo usato il canale 1,0,1 in questo ordine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073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 error&#10;&#10;Description automatically generated">
            <a:extLst>
              <a:ext uri="{FF2B5EF4-FFF2-40B4-BE49-F238E27FC236}">
                <a16:creationId xmlns:a16="http://schemas.microsoft.com/office/drawing/2014/main" id="{F558B317-0EDE-0306-4CAA-F8BE2D23D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8338"/>
            <a:ext cx="5433531" cy="30787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428597-DEEF-FFE3-B372-3CBFC6A60FD3}"/>
              </a:ext>
            </a:extLst>
          </p:cNvPr>
          <p:cNvSpPr txBox="1"/>
          <p:nvPr/>
        </p:nvSpPr>
        <p:spPr>
          <a:xfrm>
            <a:off x="1417320" y="256032"/>
            <a:ext cx="2295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Perché esiste </a:t>
            </a:r>
            <a:r>
              <a:rPr lang="it-IT" dirty="0" err="1"/>
              <a:t>STDERR</a:t>
            </a:r>
            <a:r>
              <a:rPr lang="it-IT" dirty="0"/>
              <a:t>?</a:t>
            </a:r>
            <a:endParaRPr lang="en-US" dirty="0"/>
          </a:p>
        </p:txBody>
      </p:sp>
      <p:pic>
        <p:nvPicPr>
          <p:cNvPr id="6" name="Picture 5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D8A4C317-08A5-45A6-1060-AC0D5BB0FB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899" y="115639"/>
            <a:ext cx="5734145" cy="4090601"/>
          </a:xfrm>
          <a:prstGeom prst="rect">
            <a:avLst/>
          </a:prstGeom>
        </p:spPr>
      </p:pic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C1B8ACF-9A35-68F5-6D2D-8FF0231F8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600" y="4224528"/>
            <a:ext cx="5402910" cy="26334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E8B37A-5402-CBDF-A4B8-0C7357EDA5D2}"/>
              </a:ext>
            </a:extLst>
          </p:cNvPr>
          <p:cNvSpPr txBox="1"/>
          <p:nvPr/>
        </p:nvSpPr>
        <p:spPr>
          <a:xfrm>
            <a:off x="5715000" y="34747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es)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73FCF1-7F48-FE2F-C2A5-011CB4B4C206}"/>
              </a:ext>
            </a:extLst>
          </p:cNvPr>
          <p:cNvSpPr txBox="1"/>
          <p:nvPr/>
        </p:nvSpPr>
        <p:spPr>
          <a:xfrm>
            <a:off x="3273552" y="5281196"/>
            <a:ext cx="31912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u="sng" dirty="0"/>
              <a:t>Nota: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 err="1"/>
              <a:t>Perror</a:t>
            </a:r>
            <a:r>
              <a:rPr lang="it-IT" sz="1400" dirty="0"/>
              <a:t> non usa il canale 1 della </a:t>
            </a:r>
            <a:r>
              <a:rPr lang="it-IT" sz="1400" dirty="0" err="1"/>
              <a:t>printf</a:t>
            </a:r>
            <a:r>
              <a:rPr lang="it-IT" sz="1400" dirty="0"/>
              <a:t> ma usano i duplicati del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Il primo 56 è la lunghezza della stringa, il secondo 56 indica i caratteri effettivamente stampati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12410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4FADA40-F82F-D45B-E0A1-89948FB74F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9"/>
          <a:stretch/>
        </p:blipFill>
        <p:spPr>
          <a:xfrm>
            <a:off x="262634" y="0"/>
            <a:ext cx="5906012" cy="38039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1087A7-DDB2-7EA1-1D92-A715DBC2D9FB}"/>
              </a:ext>
            </a:extLst>
          </p:cNvPr>
          <p:cNvSpPr txBox="1"/>
          <p:nvPr/>
        </p:nvSpPr>
        <p:spPr>
          <a:xfrm>
            <a:off x="2519117" y="3291840"/>
            <a:ext cx="2967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=</a:t>
            </a:r>
          </a:p>
          <a:p>
            <a:pPr algn="ctr"/>
            <a:r>
              <a:rPr lang="it-IT" sz="1600" dirty="0"/>
              <a:t>Ignora il comando (tipo il cestino)</a:t>
            </a:r>
            <a:endParaRPr lang="en-US" sz="16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F6BF9A2-7BF3-A3E5-9529-8033D9A0D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465" y="3260463"/>
            <a:ext cx="5829805" cy="3116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79B66D-0A52-838D-6847-C05CE0DC14E5}"/>
              </a:ext>
            </a:extLst>
          </p:cNvPr>
          <p:cNvSpPr txBox="1"/>
          <p:nvPr/>
        </p:nvSpPr>
        <p:spPr>
          <a:xfrm>
            <a:off x="0" y="100584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es.1)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714F01-4272-BFFF-5A99-8316488CBC78}"/>
              </a:ext>
            </a:extLst>
          </p:cNvPr>
          <p:cNvSpPr txBox="1"/>
          <p:nvPr/>
        </p:nvSpPr>
        <p:spPr>
          <a:xfrm>
            <a:off x="0" y="326136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es.2)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D3B7C3-107A-696F-E128-3579C48064B8}"/>
              </a:ext>
            </a:extLst>
          </p:cNvPr>
          <p:cNvSpPr txBox="1"/>
          <p:nvPr/>
        </p:nvSpPr>
        <p:spPr>
          <a:xfrm>
            <a:off x="5794248" y="3755136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es.3)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7CA135-3F55-7E59-F6B6-37953D83BB68}"/>
              </a:ext>
            </a:extLst>
          </p:cNvPr>
          <p:cNvSpPr txBox="1"/>
          <p:nvPr/>
        </p:nvSpPr>
        <p:spPr>
          <a:xfrm>
            <a:off x="5812536" y="4971288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es.4)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3CD1CC-A347-1814-B992-71882A2ECC24}"/>
              </a:ext>
            </a:extLst>
          </p:cNvPr>
          <p:cNvSpPr txBox="1"/>
          <p:nvPr/>
        </p:nvSpPr>
        <p:spPr>
          <a:xfrm>
            <a:off x="9555480" y="146304"/>
            <a:ext cx="25511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u="sng" dirty="0"/>
              <a:t>Memento:</a:t>
            </a:r>
          </a:p>
          <a:p>
            <a:r>
              <a:rPr lang="it-IT" sz="1400" dirty="0"/>
              <a:t>Cambia solo la destinazione del canale, l’output del canale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69764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7FBEB86D-54F4-EF69-7A95-5E9038F33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2" y="941832"/>
            <a:ext cx="5799323" cy="40465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515EBE-40B1-DD7E-1D02-F1DCEBF53757}"/>
              </a:ext>
            </a:extLst>
          </p:cNvPr>
          <p:cNvSpPr txBox="1"/>
          <p:nvPr/>
        </p:nvSpPr>
        <p:spPr>
          <a:xfrm>
            <a:off x="7260336" y="2514600"/>
            <a:ext cx="32828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//chiudo output di riga 1 della tabella</a:t>
            </a:r>
          </a:p>
          <a:p>
            <a:r>
              <a:rPr lang="it-IT" sz="1600" dirty="0"/>
              <a:t>//riapri l’output in riga 1</a:t>
            </a:r>
          </a:p>
          <a:p>
            <a:r>
              <a:rPr lang="it-IT" sz="1600" dirty="0"/>
              <a:t>//esegui </a:t>
            </a:r>
            <a:r>
              <a:rPr lang="it-IT" sz="1600" dirty="0" err="1"/>
              <a:t>ls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28B45D-8574-7220-46F1-1C216A8F5BFC}"/>
              </a:ext>
            </a:extLst>
          </p:cNvPr>
          <p:cNvSpPr txBox="1"/>
          <p:nvPr/>
        </p:nvSpPr>
        <p:spPr>
          <a:xfrm>
            <a:off x="0" y="73152"/>
            <a:ext cx="4913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Cosa succede quando faccio la </a:t>
            </a:r>
            <a:r>
              <a:rPr lang="it-IT" dirty="0" err="1"/>
              <a:t>redirezione</a:t>
            </a:r>
            <a:r>
              <a:rPr lang="it-IT" dirty="0"/>
              <a:t> di «</a:t>
            </a:r>
            <a:r>
              <a:rPr lang="it-IT" dirty="0" err="1"/>
              <a:t>ls</a:t>
            </a:r>
            <a:r>
              <a:rPr lang="it-IT" dirty="0"/>
              <a:t>»?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8D0586-3D92-ACE9-37D8-558A162FFA5A}"/>
              </a:ext>
            </a:extLst>
          </p:cNvPr>
          <p:cNvSpPr txBox="1"/>
          <p:nvPr/>
        </p:nvSpPr>
        <p:spPr>
          <a:xfrm>
            <a:off x="4297680" y="3986784"/>
            <a:ext cx="575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copia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38411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machine&#10;&#10;Description automatically generated">
            <a:extLst>
              <a:ext uri="{FF2B5EF4-FFF2-40B4-BE49-F238E27FC236}">
                <a16:creationId xmlns:a16="http://schemas.microsoft.com/office/drawing/2014/main" id="{BA584274-29CD-EA5A-B843-3706C332D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66360" cy="35133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168699-BBCA-F4A7-CE66-4C07A72A9DD0}"/>
              </a:ext>
            </a:extLst>
          </p:cNvPr>
          <p:cNvSpPr txBox="1"/>
          <p:nvPr/>
        </p:nvSpPr>
        <p:spPr>
          <a:xfrm>
            <a:off x="8019288" y="137160"/>
            <a:ext cx="3577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/>
              <a:t>Goal:</a:t>
            </a:r>
            <a:r>
              <a:rPr lang="it-IT" dirty="0"/>
              <a:t> far comunicare più programmi</a:t>
            </a:r>
            <a:endParaRPr lang="en-US" u="sng" dirty="0"/>
          </a:p>
        </p:txBody>
      </p:sp>
      <p:pic>
        <p:nvPicPr>
          <p:cNvPr id="6" name="Picture 5" descr="A diagram of a pipe&#10;&#10;Description automatically generated">
            <a:extLst>
              <a:ext uri="{FF2B5EF4-FFF2-40B4-BE49-F238E27FC236}">
                <a16:creationId xmlns:a16="http://schemas.microsoft.com/office/drawing/2014/main" id="{3612087D-D1D3-77D1-40D4-74DA31F406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00" y="3197214"/>
            <a:ext cx="4771880" cy="27802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A42E17-9D84-F2BF-C9CD-EFFB68333287}"/>
              </a:ext>
            </a:extLst>
          </p:cNvPr>
          <p:cNvSpPr txBox="1"/>
          <p:nvPr/>
        </p:nvSpPr>
        <p:spPr>
          <a:xfrm>
            <a:off x="5833872" y="4818888"/>
            <a:ext cx="45054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/>
              <a:t>Nota: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Processi sono in contemporanea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P1 e P2 ricordano produttore-consumatore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040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4C1B96E-06A4-3850-E2E6-FF1CE003F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435" y="0"/>
            <a:ext cx="5982218" cy="43285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E56E33-F486-1141-05A2-3BCAF80B2876}"/>
              </a:ext>
            </a:extLst>
          </p:cNvPr>
          <p:cNvSpPr txBox="1"/>
          <p:nvPr/>
        </p:nvSpPr>
        <p:spPr>
          <a:xfrm>
            <a:off x="164592" y="941832"/>
            <a:ext cx="117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Es) fin ora: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5665FF-00A8-1A35-14A0-B412EEFD8475}"/>
              </a:ext>
            </a:extLst>
          </p:cNvPr>
          <p:cNvSpPr txBox="1"/>
          <p:nvPr/>
        </p:nvSpPr>
        <p:spPr>
          <a:xfrm>
            <a:off x="106680" y="2548128"/>
            <a:ext cx="1813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Es) novità: combino </a:t>
            </a:r>
            <a:r>
              <a:rPr lang="it-IT" dirty="0" err="1"/>
              <a:t>ls</a:t>
            </a:r>
            <a:r>
              <a:rPr lang="it-IT" dirty="0"/>
              <a:t> con </a:t>
            </a:r>
            <a:r>
              <a:rPr lang="it-IT" dirty="0" err="1"/>
              <a:t>grep</a:t>
            </a:r>
            <a:r>
              <a:rPr lang="it-IT" dirty="0"/>
              <a:t> per filtrare i risultati di </a:t>
            </a:r>
            <a:r>
              <a:rPr lang="it-IT" dirty="0" err="1"/>
              <a:t>ls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01E953-0000-7B5E-CD79-F2082F247EF5}"/>
              </a:ext>
            </a:extLst>
          </p:cNvPr>
          <p:cNvSpPr txBox="1"/>
          <p:nvPr/>
        </p:nvSpPr>
        <p:spPr>
          <a:xfrm>
            <a:off x="0" y="0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Es.base</a:t>
            </a:r>
            <a:r>
              <a:rPr lang="it-IT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486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563</Words>
  <Application>Microsoft Office PowerPoint</Application>
  <PresentationFormat>Widescreen</PresentationFormat>
  <Paragraphs>99</Paragraphs>
  <Slides>36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GIOVANNI BOLLA</dc:creator>
  <cp:lastModifiedBy>GIORGIA BARILE</cp:lastModifiedBy>
  <cp:revision>14</cp:revision>
  <dcterms:created xsi:type="dcterms:W3CDTF">2023-11-09T08:19:12Z</dcterms:created>
  <dcterms:modified xsi:type="dcterms:W3CDTF">2023-12-28T16:51:20Z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d0b24d-6422-44b0-b3de-abb3a9e8c81a_Enabled">
    <vt:lpwstr>true</vt:lpwstr>
  </property>
  <property fmtid="{D5CDD505-2E9C-101B-9397-08002B2CF9AE}" pid="3" name="MSIP_Label_2ad0b24d-6422-44b0-b3de-abb3a9e8c81a_SetDate">
    <vt:lpwstr>2023-11-09T08:53:11Z</vt:lpwstr>
  </property>
  <property fmtid="{D5CDD505-2E9C-101B-9397-08002B2CF9AE}" pid="4" name="MSIP_Label_2ad0b24d-6422-44b0-b3de-abb3a9e8c81a_Method">
    <vt:lpwstr>Standard</vt:lpwstr>
  </property>
  <property fmtid="{D5CDD505-2E9C-101B-9397-08002B2CF9AE}" pid="5" name="MSIP_Label_2ad0b24d-6422-44b0-b3de-abb3a9e8c81a_Name">
    <vt:lpwstr>defa4170-0d19-0005-0004-bc88714345d2</vt:lpwstr>
  </property>
  <property fmtid="{D5CDD505-2E9C-101B-9397-08002B2CF9AE}" pid="6" name="MSIP_Label_2ad0b24d-6422-44b0-b3de-abb3a9e8c81a_SiteId">
    <vt:lpwstr>2fcfe26a-bb62-46b0-b1e3-28f9da0c45fd</vt:lpwstr>
  </property>
  <property fmtid="{D5CDD505-2E9C-101B-9397-08002B2CF9AE}" pid="7" name="MSIP_Label_2ad0b24d-6422-44b0-b3de-abb3a9e8c81a_ActionId">
    <vt:lpwstr>970faffd-dc79-4002-b67b-e6ab092b96f7</vt:lpwstr>
  </property>
  <property fmtid="{D5CDD505-2E9C-101B-9397-08002B2CF9AE}" pid="8" name="MSIP_Label_2ad0b24d-6422-44b0-b3de-abb3a9e8c81a_ContentBits">
    <vt:lpwstr>0</vt:lpwstr>
  </property>
</Properties>
</file>